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64" r:id="rId3"/>
    <p:sldId id="257" r:id="rId4"/>
    <p:sldId id="259" r:id="rId5"/>
    <p:sldId id="256" r:id="rId6"/>
    <p:sldId id="258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9CB07-9C0F-4EB6-85A9-9B89EEA2CFD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57964-202D-4408-A85C-319EE3C28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6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C15FE8-ED8C-F0C4-A410-371618EBE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ACC677-CD74-AA51-8361-626544141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91FA0-9CB4-C0CA-69F6-40639D0B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7AA37B-4438-50B6-CCAB-6FB47A3B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9718B3-83FB-F636-291D-DD6FCD3B9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83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0A062-903E-218A-F8E7-18B4E747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FDA834-3FF1-FB5B-18AC-0B7E0CAE6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78EC7-85B7-33BB-974C-860B6720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971EC4-070E-B5EF-6226-EBB813224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E0DD7-55D5-A0F8-92C6-C38735EB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FC4755E-E9B3-09E6-367F-1D0628DA2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A1F50D-77D1-1A9D-ED95-34F5E28EB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7E2011-18A6-DD21-569B-40B005D4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C3B254-62ED-1155-3B2D-EBF755A4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D9B77B-B4F1-655D-C0DC-F893CE58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803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469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587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6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28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400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9392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23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2023/12/15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8722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C3CE9-2D7A-5B51-DCF3-083B0F44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01EA68-598D-7F24-D1A6-165F32841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69D02-E1E9-5A3F-D951-25165F089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1B6F4-134D-130D-D586-9C05C15B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00D57-01DE-7DB5-A4F1-9C5D607E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937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7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17094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2471077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91250" y="3943350"/>
            <a:ext cx="4476750" cy="2914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51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534400" y="704850"/>
            <a:ext cx="2647950" cy="23241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848850" y="2419350"/>
            <a:ext cx="2343150" cy="306705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743700" y="1866900"/>
            <a:ext cx="2895600" cy="30670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505700" y="4514850"/>
            <a:ext cx="2743200" cy="1581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91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784725" y="1885950"/>
            <a:ext cx="3368675" cy="35163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29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96452" y="1076325"/>
            <a:ext cx="3999548" cy="4705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714731" y="1585912"/>
            <a:ext cx="1941513" cy="34152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1117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Full Image">
  <p:cSld name="15_Full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>
            <a:spLocks noGrp="1"/>
          </p:cNvSpPr>
          <p:nvPr>
            <p:ph type="pic" idx="2"/>
          </p:nvPr>
        </p:nvSpPr>
        <p:spPr>
          <a:xfrm>
            <a:off x="1295400" y="1295397"/>
            <a:ext cx="9601200" cy="426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380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Full Image">
  <p:cSld name="22_Full Imag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1533525" y="1914525"/>
            <a:ext cx="3028949" cy="30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785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87C6A-D7D4-21C5-B00C-15BC8E58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392A1A-9D58-1365-F62A-AA6D64F46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CF56C1-3F0E-6CC3-B903-C9149077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63B59E-3C21-BC77-A67E-19BA13F8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774851-8269-B392-6701-16CEBD2A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6502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Full Image">
  <p:cSld name="24_Full Imag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>
            <a:spLocks noGrp="1"/>
          </p:cNvSpPr>
          <p:nvPr>
            <p:ph type="pic" idx="2"/>
          </p:nvPr>
        </p:nvSpPr>
        <p:spPr>
          <a:xfrm>
            <a:off x="6819900" y="1727200"/>
            <a:ext cx="3403600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708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26CF7-4741-B60D-C690-30FA0DAA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EFD140-32F8-9C6D-8248-E46C3FC9F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729E25-D139-B7EE-77CC-9A6D1D579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50A4A0-264E-081A-3B2C-381D3FFC1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751302-3483-56A5-BA41-07DE09A4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C8B329-13BB-4723-467A-0DAE2E6E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416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1C98B-CBDA-7073-87C0-3CFE3154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73AE05-73C9-A2AA-A29B-6DC0F5927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3D73D0-B17B-1FD5-6213-AAEC1C76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863744-5100-1A02-05FA-7E9D9577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C96B02-812A-8708-1BE0-7E5063261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425566-4583-7A53-C12B-CB36264A4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36BA33A-573F-96D3-B537-A178EC97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7EDE46-417E-CA00-BE4F-D6367611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73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3409B-286B-13FA-DDF1-927D0A4E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587E9D-3A61-2775-8022-237A12D5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4A14C1-1A26-DA22-3FED-518C4B93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E5A21-9B64-8E08-5BBF-29921A65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01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CC6140-64BF-DB77-7C39-74703C82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7D32A9-C400-01FA-3898-5F3CD8875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268054-0571-7E97-E0A2-9DEB6E07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19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0713E-BF42-80E2-86E8-F1642F0FD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EA13-F1EC-E288-0E1A-9140B162A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B3A38C-7E7A-2C6C-DA7C-9732C274E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BE827D-1700-4432-DA7F-A4882B05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BC2547-3926-C3AB-0CEC-C25FB01FB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36C708-AD6A-0F3E-5A68-EBFB564D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40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AE6E5-99ED-B304-2E86-2076788D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DBBEC9-DDF5-BF25-0F6B-E2398D454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7A4C94-E191-BA4E-B09D-57A3D4C4F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A49DE1-CF4C-5242-4251-AC8B5464B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F8EDC6-EE4C-EA96-6ECF-F4ABE13C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CD58E5-30AE-703C-5A7A-9797CF0A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33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7B2378-41E1-BD4C-FC0E-1F100D45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EA4DE0-0A57-2A1D-2605-D4B0167C8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E51AA-2C63-3C02-A569-6BE5552F5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BB616-1D2A-4AF3-A513-BCC613358744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96E4F6-7DFA-8217-2F01-0A5866048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83CCB0-508A-A841-E9DB-C7823CFAD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D6BB9-F230-464D-8496-CA35ABCE3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65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50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4.xml"/><Relationship Id="rId7" Type="http://schemas.openxmlformats.org/officeDocument/2006/relationships/image" Target="../media/image2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6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6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8.jpe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7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slideLayout" Target="../slideLayouts/slideLayout23.xml"/><Relationship Id="rId5" Type="http://schemas.openxmlformats.org/officeDocument/2006/relationships/tags" Target="../tags/tag73.xml"/><Relationship Id="rId15" Type="http://schemas.openxmlformats.org/officeDocument/2006/relationships/image" Target="../media/image10.png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14" y="1261110"/>
            <a:ext cx="12171002" cy="4169410"/>
            <a:chOff x="-17" y="1820"/>
            <a:chExt cx="19129" cy="6566"/>
          </a:xfrm>
        </p:grpSpPr>
        <p:pic>
          <p:nvPicPr>
            <p:cNvPr id="18" name="图片 1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 t="18182" b="15524"/>
            <a:stretch>
              <a:fillRect/>
            </a:stretch>
          </p:blipFill>
          <p:spPr>
            <a:xfrm>
              <a:off x="-17" y="1820"/>
              <a:ext cx="19129" cy="656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19" y="7637"/>
              <a:ext cx="3834" cy="577"/>
            </a:xfrm>
            <a:prstGeom prst="rect">
              <a:avLst/>
            </a:prstGeom>
            <a:solidFill>
              <a:srgbClr val="3F6A5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8325485" y="6374130"/>
            <a:ext cx="39014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1" u="sng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Source:</a:t>
            </a:r>
            <a:r>
              <a:rPr kumimoji="0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Esri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/</a:t>
            </a:r>
            <a:r>
              <a:rPr kumimoji="0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Sentinel-2 Land Cover Explorer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4150" y="5866765"/>
            <a:ext cx="65995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We cannot tackle the nature and climate crises or provide sustainable jobs without forests. And yet we are destroying them.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    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----WWF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1C8BE1-132C-51C1-CC8A-F3FB11768F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13" y="177165"/>
            <a:ext cx="12192000" cy="914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50C4B6-8B2A-C641-6925-0423FE25E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113" y="4954905"/>
            <a:ext cx="2615411" cy="4938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B73CDF-1E1F-323B-5214-4E0B62757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7974" y="5518243"/>
            <a:ext cx="2176461" cy="768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14690" y="6480810"/>
            <a:ext cx="39122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1" u="sng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Source:</a:t>
            </a:r>
            <a:r>
              <a:rPr kumimoji="0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Ashton et al., 2012; Roy et al., 2020.</a:t>
            </a:r>
            <a:endParaRPr kumimoji="0" lang="zh-CN" altLang="en-US" sz="1400" b="0" i="1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508750" y="3190875"/>
            <a:ext cx="5318760" cy="930513"/>
            <a:chOff x="412374" y="4201883"/>
            <a:chExt cx="4939554" cy="930643"/>
          </a:xfrm>
        </p:grpSpPr>
        <p:sp>
          <p:nvSpPr>
            <p:cNvPr id="28" name="文本框 27"/>
            <p:cNvSpPr txBox="1"/>
            <p:nvPr/>
          </p:nvSpPr>
          <p:spPr>
            <a:xfrm>
              <a:off x="412375" y="4201883"/>
              <a:ext cx="4939553" cy="460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bove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g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round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b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iomass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esnsity (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AGBD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): 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12374" y="4733690"/>
              <a:ext cx="4939553" cy="398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Mg / ha    (1 Mg = 1000 kg)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490220" y="1217930"/>
            <a:ext cx="4943475" cy="3034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205740"/>
            <a:ext cx="8481060" cy="640715"/>
          </a:xfrm>
          <a:prstGeom prst="rect">
            <a:avLst/>
          </a:prstGeom>
          <a:solidFill>
            <a:srgbClr val="53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0" y="6480810"/>
            <a:ext cx="349250" cy="37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698016" y="1429878"/>
            <a:ext cx="4939554" cy="1238562"/>
            <a:chOff x="412374" y="4201883"/>
            <a:chExt cx="4939554" cy="1238562"/>
          </a:xfrm>
        </p:grpSpPr>
        <p:sp>
          <p:nvSpPr>
            <p:cNvPr id="15" name="文本框 14"/>
            <p:cNvSpPr txBox="1"/>
            <p:nvPr>
              <p:custDataLst>
                <p:tags r:id="rId3"/>
              </p:custDataLst>
            </p:nvPr>
          </p:nvSpPr>
          <p:spPr>
            <a:xfrm>
              <a:off x="412375" y="4201883"/>
              <a:ext cx="4939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Forest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bove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g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round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b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iomass (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AGB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): 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"/>
              </p:custDataLst>
            </p:nvPr>
          </p:nvSpPr>
          <p:spPr>
            <a:xfrm>
              <a:off x="412374" y="4733690"/>
              <a:ext cx="4939553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[Weights of living vegetation above the soil]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(stem, branches, foliage, etc.) 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矩形: 圆角 6"/>
          <p:cNvSpPr/>
          <p:nvPr/>
        </p:nvSpPr>
        <p:spPr>
          <a:xfrm>
            <a:off x="673781" y="5217666"/>
            <a:ext cx="1559858" cy="494705"/>
          </a:xfrm>
          <a:prstGeom prst="roundRect">
            <a:avLst/>
          </a:prstGeom>
          <a:noFill/>
          <a:ln w="38100">
            <a:solidFill>
              <a:srgbClr val="538B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74370" y="5239385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AGB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2555875" y="4767580"/>
            <a:ext cx="260985" cy="1403985"/>
          </a:xfrm>
          <a:prstGeom prst="lef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138170" y="4745990"/>
            <a:ext cx="3370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Indicator of forest status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477760" y="4779010"/>
            <a:ext cx="4546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Forest monitoring and management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708275" y="5645785"/>
            <a:ext cx="4241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Calculation of carbon storage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776210" y="5658485"/>
            <a:ext cx="394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Climate change mitigation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" name="箭头: 右 5"/>
          <p:cNvSpPr/>
          <p:nvPr/>
        </p:nvSpPr>
        <p:spPr>
          <a:xfrm>
            <a:off x="6698296" y="4887228"/>
            <a:ext cx="622022" cy="177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6" name="箭头: 右 5"/>
          <p:cNvSpPr/>
          <p:nvPr/>
        </p:nvSpPr>
        <p:spPr>
          <a:xfrm>
            <a:off x="7030401" y="5798453"/>
            <a:ext cx="622022" cy="177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8825B3-385E-39D8-95A7-FF47EC458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716" y="190491"/>
            <a:ext cx="8620491" cy="646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/>
      <p:bldP spid="20" grpId="1"/>
      <p:bldP spid="40" grpId="0" animBg="1"/>
      <p:bldP spid="40" grpId="1" animBg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 animBg="1"/>
      <p:bldP spid="45" grpId="1" animBg="1"/>
      <p:bldP spid="46" grpId="0" animBg="1"/>
      <p:bldP spid="4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78480" y="6336030"/>
            <a:ext cx="9039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1" u="sng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Source:</a:t>
            </a:r>
            <a:r>
              <a:rPr kumimoji="0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https://sm.mashable.com/mashable_sea/photo/default/malaysia-deforestation-2023-header_mztm.png; https://s.wsj.net/public/resources/images/BN-RP616_NUMBER_M_20170112124801.jpg; Tian et al., 2023.</a:t>
            </a:r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205740"/>
            <a:ext cx="7320280" cy="640715"/>
          </a:xfrm>
          <a:prstGeom prst="rect">
            <a:avLst/>
          </a:prstGeom>
          <a:solidFill>
            <a:srgbClr val="53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0" y="6480810"/>
            <a:ext cx="349250" cy="37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</a:t>
            </a:r>
          </a:p>
        </p:txBody>
      </p:sp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12"/>
          <a:srcRect l="50271"/>
          <a:stretch>
            <a:fillRect/>
          </a:stretch>
        </p:blipFill>
        <p:spPr>
          <a:xfrm>
            <a:off x="631190" y="1166495"/>
            <a:ext cx="1936115" cy="1946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>
            <p:custDataLst>
              <p:tags r:id="rId4"/>
            </p:custDataLst>
          </p:nvPr>
        </p:nvPicPr>
        <p:blipFill>
          <a:blip r:embed="rId13"/>
          <a:srcRect l="14384" r="14586" b="4812"/>
          <a:stretch>
            <a:fillRect/>
          </a:stretch>
        </p:blipFill>
        <p:spPr>
          <a:xfrm>
            <a:off x="3286125" y="1162685"/>
            <a:ext cx="2158365" cy="1927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49300" y="3526790"/>
            <a:ext cx="4543425" cy="2395855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5799455" y="1790700"/>
            <a:ext cx="6392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Harvest and weighing, allometric equations, etc.   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plot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scale)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6048375" y="4719320"/>
            <a:ext cx="5718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Optical imagery, radar imagery, LiDAR  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region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scale)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5" name="矩形: 圆角 6"/>
          <p:cNvSpPr/>
          <p:nvPr>
            <p:custDataLst>
              <p:tags r:id="rId8"/>
            </p:custDataLst>
          </p:nvPr>
        </p:nvSpPr>
        <p:spPr>
          <a:xfrm>
            <a:off x="7160895" y="1165860"/>
            <a:ext cx="3670935" cy="494665"/>
          </a:xfrm>
          <a:prstGeom prst="roundRect">
            <a:avLst/>
          </a:prstGeom>
          <a:noFill/>
          <a:ln w="38100">
            <a:solidFill>
              <a:srgbClr val="538B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60895" y="1160780"/>
            <a:ext cx="3652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ea"/>
              </a:rPr>
              <a:t>Traditional field survey</a:t>
            </a:r>
          </a:p>
        </p:txBody>
      </p:sp>
      <p:sp>
        <p:nvSpPr>
          <p:cNvPr id="7" name="矩形: 圆角 6"/>
          <p:cNvSpPr/>
          <p:nvPr>
            <p:custDataLst>
              <p:tags r:id="rId9"/>
            </p:custDataLst>
          </p:nvPr>
        </p:nvSpPr>
        <p:spPr>
          <a:xfrm>
            <a:off x="7160260" y="5456555"/>
            <a:ext cx="3670935" cy="494665"/>
          </a:xfrm>
          <a:prstGeom prst="roundRect">
            <a:avLst/>
          </a:prstGeom>
          <a:noFill/>
          <a:ln w="38100">
            <a:solidFill>
              <a:srgbClr val="538B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7160895" y="5462270"/>
            <a:ext cx="3669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ea"/>
              </a:rPr>
              <a:t>Remote sensing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77205" y="4225925"/>
            <a:ext cx="6541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Vegetation index, backscatter coefficient, LiDAR metrics, etc.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25795" y="2235200"/>
            <a:ext cx="6392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Precise AGB measurement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7" name="箭头: 右 5"/>
          <p:cNvSpPr/>
          <p:nvPr/>
        </p:nvSpPr>
        <p:spPr>
          <a:xfrm rot="5400000">
            <a:off x="8765540" y="2881630"/>
            <a:ext cx="367030" cy="167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箭头: 右 5"/>
          <p:cNvSpPr/>
          <p:nvPr/>
        </p:nvSpPr>
        <p:spPr>
          <a:xfrm rot="16200000">
            <a:off x="8765540" y="3992245"/>
            <a:ext cx="367030" cy="167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31330" y="3216910"/>
            <a:ext cx="437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ea"/>
              </a:rPr>
              <a:t>AGB estimation in large areas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BE9CDC-A6AD-3B54-0C2E-5151B2B0DC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984" y="200223"/>
            <a:ext cx="7468247" cy="646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7" grpId="0" animBg="1"/>
      <p:bldP spid="17" grpId="1" animBg="1"/>
      <p:bldP spid="18" grpId="0" animBg="1"/>
      <p:bldP spid="18" grpId="1" animBg="1"/>
      <p:bldP spid="21" grpId="0"/>
      <p:bldP spid="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2E3007-2F08-61C0-95BD-6BFEDB033C1A}"/>
              </a:ext>
            </a:extLst>
          </p:cNvPr>
          <p:cNvSpPr/>
          <p:nvPr/>
        </p:nvSpPr>
        <p:spPr>
          <a:xfrm>
            <a:off x="0" y="580"/>
            <a:ext cx="12192000" cy="897890"/>
          </a:xfrm>
          <a:prstGeom prst="rect">
            <a:avLst/>
          </a:prstGeom>
          <a:solidFill>
            <a:srgbClr val="53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A82E0F0-C66E-FBB9-AACC-C1AA9F1D3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" t="1982" b="2691"/>
          <a:stretch/>
        </p:blipFill>
        <p:spPr>
          <a:xfrm>
            <a:off x="117082" y="1066800"/>
            <a:ext cx="1771650" cy="17063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03587B-7506-A30D-9CB5-BCA886FE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33" y="1076602"/>
            <a:ext cx="1771650" cy="1706367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7AB4DC8-519E-1918-5B37-A2AE6D4A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15" y="3490461"/>
            <a:ext cx="2245945" cy="287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3F18F504-6C97-6D0F-E436-4CD1FBB7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35" y="3515856"/>
            <a:ext cx="2151876" cy="282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16699CE5-D870-4CE8-5DD3-FFD2F0E15566}"/>
              </a:ext>
            </a:extLst>
          </p:cNvPr>
          <p:cNvSpPr/>
          <p:nvPr/>
        </p:nvSpPr>
        <p:spPr>
          <a:xfrm rot="10800000">
            <a:off x="4529196" y="4749406"/>
            <a:ext cx="969314" cy="3765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DEC48D-ADD3-7E68-E09D-F6E683F418C3}"/>
              </a:ext>
            </a:extLst>
          </p:cNvPr>
          <p:cNvSpPr txBox="1"/>
          <p:nvPr/>
        </p:nvSpPr>
        <p:spPr>
          <a:xfrm>
            <a:off x="4377118" y="5268704"/>
            <a:ext cx="1441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="1" i="1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~ </a:t>
            </a:r>
            <a:r>
              <a:rPr lang="en-US" altLang="zh-CN" sz="2000" b="1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="1" i="1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endParaRPr lang="zh-CN" altLang="en-US" sz="2000" b="1" i="1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8CCCA83-8BAA-F442-BBF0-C62E4EDD3CE0}"/>
              </a:ext>
            </a:extLst>
          </p:cNvPr>
          <p:cNvSpPr txBox="1"/>
          <p:nvPr/>
        </p:nvSpPr>
        <p:spPr>
          <a:xfrm>
            <a:off x="1125935" y="6405953"/>
            <a:ext cx="215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5,602,097 samples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C981800-998E-B1B9-D7F6-14D4B058AD6C}"/>
              </a:ext>
            </a:extLst>
          </p:cNvPr>
          <p:cNvSpPr txBox="1"/>
          <p:nvPr/>
        </p:nvSpPr>
        <p:spPr>
          <a:xfrm>
            <a:off x="7020115" y="6434895"/>
            <a:ext cx="224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5,716,320 samples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2D73D056-E007-0AEC-EBAA-7FB3ADDE0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2404"/>
              </p:ext>
            </p:extLst>
          </p:nvPr>
        </p:nvGraphicFramePr>
        <p:xfrm>
          <a:off x="5039070" y="1052358"/>
          <a:ext cx="7035848" cy="2189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5765">
                  <a:extLst>
                    <a:ext uri="{9D8B030D-6E8A-4147-A177-3AD203B41FA5}">
                      <a16:colId xmlns:a16="http://schemas.microsoft.com/office/drawing/2014/main" val="757348510"/>
                    </a:ext>
                  </a:extLst>
                </a:gridCol>
                <a:gridCol w="788412">
                  <a:extLst>
                    <a:ext uri="{9D8B030D-6E8A-4147-A177-3AD203B41FA5}">
                      <a16:colId xmlns:a16="http://schemas.microsoft.com/office/drawing/2014/main" val="392589911"/>
                    </a:ext>
                  </a:extLst>
                </a:gridCol>
                <a:gridCol w="855094">
                  <a:extLst>
                    <a:ext uri="{9D8B030D-6E8A-4147-A177-3AD203B41FA5}">
                      <a16:colId xmlns:a16="http://schemas.microsoft.com/office/drawing/2014/main" val="1680393678"/>
                    </a:ext>
                  </a:extLst>
                </a:gridCol>
                <a:gridCol w="906712">
                  <a:extLst>
                    <a:ext uri="{9D8B030D-6E8A-4147-A177-3AD203B41FA5}">
                      <a16:colId xmlns:a16="http://schemas.microsoft.com/office/drawing/2014/main" val="3555738443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3753047383"/>
                    </a:ext>
                  </a:extLst>
                </a:gridCol>
                <a:gridCol w="852051">
                  <a:extLst>
                    <a:ext uri="{9D8B030D-6E8A-4147-A177-3AD203B41FA5}">
                      <a16:colId xmlns:a16="http://schemas.microsoft.com/office/drawing/2014/main" val="217614146"/>
                    </a:ext>
                  </a:extLst>
                </a:gridCol>
                <a:gridCol w="719448">
                  <a:extLst>
                    <a:ext uri="{9D8B030D-6E8A-4147-A177-3AD203B41FA5}">
                      <a16:colId xmlns:a16="http://schemas.microsoft.com/office/drawing/2014/main" val="691004534"/>
                    </a:ext>
                  </a:extLst>
                </a:gridCol>
                <a:gridCol w="977754">
                  <a:extLst>
                    <a:ext uri="{9D8B030D-6E8A-4147-A177-3AD203B41FA5}">
                      <a16:colId xmlns:a16="http://schemas.microsoft.com/office/drawing/2014/main" val="3735198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AGBD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Lat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Lon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Band1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Band2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Band12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63.10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45.37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123.09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0.025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0.029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0.083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92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1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75.70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46.33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125.61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0.028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0.026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0.060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00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2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71.38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46.33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125.61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0.028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0.026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0.069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611129"/>
                  </a:ext>
                </a:extLst>
              </a:tr>
              <a:tr h="3098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5716319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93.83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44.85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130.71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0.039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0.033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…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+mn-lt"/>
                        </a:rPr>
                        <a:t>0.108</a:t>
                      </a:r>
                      <a:endParaRPr lang="zh-CN" altLang="en-US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070396"/>
                  </a:ext>
                </a:extLst>
              </a:tr>
            </a:tbl>
          </a:graphicData>
        </a:graphic>
      </p:graphicFrame>
      <p:sp>
        <p:nvSpPr>
          <p:cNvPr id="21" name="加号 20">
            <a:extLst>
              <a:ext uri="{FF2B5EF4-FFF2-40B4-BE49-F238E27FC236}">
                <a16:creationId xmlns:a16="http://schemas.microsoft.com/office/drawing/2014/main" id="{0640C55E-6882-00A6-C908-DDAEBFE87E27}"/>
              </a:ext>
            </a:extLst>
          </p:cNvPr>
          <p:cNvSpPr/>
          <p:nvPr/>
        </p:nvSpPr>
        <p:spPr>
          <a:xfrm>
            <a:off x="2103017" y="1794164"/>
            <a:ext cx="276225" cy="30883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号 22">
            <a:extLst>
              <a:ext uri="{FF2B5EF4-FFF2-40B4-BE49-F238E27FC236}">
                <a16:creationId xmlns:a16="http://schemas.microsoft.com/office/drawing/2014/main" id="{49612751-F7EC-9777-14F4-F7BC989B7AA3}"/>
              </a:ext>
            </a:extLst>
          </p:cNvPr>
          <p:cNvSpPr/>
          <p:nvPr/>
        </p:nvSpPr>
        <p:spPr>
          <a:xfrm>
            <a:off x="4443261" y="1842957"/>
            <a:ext cx="314227" cy="223112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EBCB88B-0FE5-6CE1-74F8-0A916D2D534F}"/>
              </a:ext>
            </a:extLst>
          </p:cNvPr>
          <p:cNvSpPr txBox="1"/>
          <p:nvPr/>
        </p:nvSpPr>
        <p:spPr>
          <a:xfrm>
            <a:off x="117082" y="2792084"/>
            <a:ext cx="177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Sentinel-2 L2A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C6D6F31-12AA-A6A2-C12E-BEC4DE5DBC6D}"/>
              </a:ext>
            </a:extLst>
          </p:cNvPr>
          <p:cNvSpPr txBox="1"/>
          <p:nvPr/>
        </p:nvSpPr>
        <p:spPr>
          <a:xfrm>
            <a:off x="2519532" y="2806041"/>
            <a:ext cx="177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GEDI L4A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箭头: 圆角右 26">
            <a:extLst>
              <a:ext uri="{FF2B5EF4-FFF2-40B4-BE49-F238E27FC236}">
                <a16:creationId xmlns:a16="http://schemas.microsoft.com/office/drawing/2014/main" id="{9B22658F-ECC3-5D6B-5B71-CB2888DA2A85}"/>
              </a:ext>
            </a:extLst>
          </p:cNvPr>
          <p:cNvSpPr/>
          <p:nvPr/>
        </p:nvSpPr>
        <p:spPr>
          <a:xfrm rot="10800000">
            <a:off x="10231560" y="3933702"/>
            <a:ext cx="700690" cy="119222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144CC65-AB91-3AF5-0F65-938F4FF2F37C}"/>
              </a:ext>
            </a:extLst>
          </p:cNvPr>
          <p:cNvSpPr txBox="1"/>
          <p:nvPr/>
        </p:nvSpPr>
        <p:spPr>
          <a:xfrm>
            <a:off x="4099408" y="4217934"/>
            <a:ext cx="199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filtration</a:t>
            </a:r>
            <a:endParaRPr lang="zh-CN" altLang="en-US" sz="20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D094BFF-5FF6-0962-0E24-3B43AA666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311" y="6082636"/>
            <a:ext cx="1969179" cy="8596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2C1D32-85F5-4069-3FD5-30966F3A9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69672"/>
            <a:ext cx="12192000" cy="10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3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  <p:bldP spid="27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BB032E-27A9-FCBF-68A4-A915F9EA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215" y="192198"/>
            <a:ext cx="2950720" cy="859611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C1FED08-C259-9182-E9A0-1A58031636C4}"/>
              </a:ext>
            </a:extLst>
          </p:cNvPr>
          <p:cNvSpPr/>
          <p:nvPr/>
        </p:nvSpPr>
        <p:spPr>
          <a:xfrm>
            <a:off x="4038396" y="186053"/>
            <a:ext cx="2034271" cy="448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7003C44-FBC8-54DB-FCF0-74FA9A3D66A5}"/>
              </a:ext>
            </a:extLst>
          </p:cNvPr>
          <p:cNvSpPr/>
          <p:nvPr/>
        </p:nvSpPr>
        <p:spPr>
          <a:xfrm>
            <a:off x="6089524" y="186053"/>
            <a:ext cx="558857" cy="4480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0971EB8-BD48-62D4-BD17-E3F00D3ED2B0}"/>
              </a:ext>
            </a:extLst>
          </p:cNvPr>
          <p:cNvSpPr/>
          <p:nvPr/>
        </p:nvSpPr>
        <p:spPr>
          <a:xfrm>
            <a:off x="8639554" y="165759"/>
            <a:ext cx="1793195" cy="448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732CA3F-7E17-4E2E-6DA9-DC03E5699349}"/>
              </a:ext>
            </a:extLst>
          </p:cNvPr>
          <p:cNvSpPr/>
          <p:nvPr/>
        </p:nvSpPr>
        <p:spPr>
          <a:xfrm>
            <a:off x="10817111" y="165759"/>
            <a:ext cx="348593" cy="4480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52F72B3-FB55-24CA-FD9E-5A25A7529E2B}"/>
              </a:ext>
            </a:extLst>
          </p:cNvPr>
          <p:cNvSpPr/>
          <p:nvPr/>
        </p:nvSpPr>
        <p:spPr>
          <a:xfrm>
            <a:off x="10435242" y="165759"/>
            <a:ext cx="370439" cy="4480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D6690CC-BD5A-D77A-EE7D-096466CFBBFC}"/>
              </a:ext>
            </a:extLst>
          </p:cNvPr>
          <p:cNvSpPr txBox="1"/>
          <p:nvPr/>
        </p:nvSpPr>
        <p:spPr>
          <a:xfrm>
            <a:off x="4038397" y="656399"/>
            <a:ext cx="2609984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Train: 80%, Test: 20%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59F57A-3DCB-3D77-9424-6205EBBE8712}"/>
              </a:ext>
            </a:extLst>
          </p:cNvPr>
          <p:cNvSpPr txBox="1"/>
          <p:nvPr/>
        </p:nvSpPr>
        <p:spPr>
          <a:xfrm>
            <a:off x="7959088" y="656399"/>
            <a:ext cx="396240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Train: 70%, Validation: 15%, Test: 15%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96C582-244D-9412-CBBB-DEE7BA4BC360}"/>
              </a:ext>
            </a:extLst>
          </p:cNvPr>
          <p:cNvSpPr txBox="1"/>
          <p:nvPr/>
        </p:nvSpPr>
        <p:spPr>
          <a:xfrm>
            <a:off x="2903918" y="1898099"/>
            <a:ext cx="2448560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E72A56B-8078-55BD-8644-6624E9AA6018}"/>
              </a:ext>
            </a:extLst>
          </p:cNvPr>
          <p:cNvSpPr txBox="1"/>
          <p:nvPr/>
        </p:nvSpPr>
        <p:spPr>
          <a:xfrm>
            <a:off x="0" y="4067670"/>
            <a:ext cx="2538882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 Optimization</a:t>
            </a:r>
          </a:p>
          <a:p>
            <a:pPr algn="ctr">
              <a:lnSpc>
                <a:spcPct val="150000"/>
              </a:lnSpc>
            </a:pPr>
            <a:r>
              <a:rPr lang="fr-FR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init_points</a:t>
            </a:r>
            <a:r>
              <a:rPr lang="fr-FR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50, </a:t>
            </a:r>
          </a:p>
          <a:p>
            <a:pPr algn="ctr">
              <a:lnSpc>
                <a:spcPct val="150000"/>
              </a:lnSpc>
            </a:pPr>
            <a:r>
              <a:rPr lang="fr-FR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n_iter</a:t>
            </a:r>
            <a:r>
              <a:rPr lang="fr-FR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100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24DE0549-5251-7E0F-233A-61D2D5AC6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600881"/>
              </p:ext>
            </p:extLst>
          </p:nvPr>
        </p:nvGraphicFramePr>
        <p:xfrm>
          <a:off x="2538882" y="3543472"/>
          <a:ext cx="4232910" cy="2865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0107">
                  <a:extLst>
                    <a:ext uri="{9D8B030D-6E8A-4147-A177-3AD203B41FA5}">
                      <a16:colId xmlns:a16="http://schemas.microsoft.com/office/drawing/2014/main" val="3888220872"/>
                    </a:ext>
                  </a:extLst>
                </a:gridCol>
                <a:gridCol w="1279279">
                  <a:extLst>
                    <a:ext uri="{9D8B030D-6E8A-4147-A177-3AD203B41FA5}">
                      <a16:colId xmlns:a16="http://schemas.microsoft.com/office/drawing/2014/main" val="4177120017"/>
                    </a:ext>
                  </a:extLst>
                </a:gridCol>
                <a:gridCol w="1053524">
                  <a:extLst>
                    <a:ext uri="{9D8B030D-6E8A-4147-A177-3AD203B41FA5}">
                      <a16:colId xmlns:a16="http://schemas.microsoft.com/office/drawing/2014/main" val="2529558001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Hyperparameter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Range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Best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436062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n_estimators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50 - 2000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1261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8719159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max_depth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100 - 1000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756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1731283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num_leaves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1000 - 10000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6499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8606551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min_child_samples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10 - 200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52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3205249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colsample_bytree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0.5 - 1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0.64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3251167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subsample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0.5 - 1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0.88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574243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learning_rate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0.01 - 0.5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0.04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6734421"/>
                  </a:ext>
                </a:extLst>
              </a:tr>
            </a:tbl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418D2ABC-29DB-BE89-AE4C-6C1C1205D037}"/>
              </a:ext>
            </a:extLst>
          </p:cNvPr>
          <p:cNvSpPr txBox="1"/>
          <p:nvPr/>
        </p:nvSpPr>
        <p:spPr>
          <a:xfrm>
            <a:off x="10190551" y="2904919"/>
            <a:ext cx="145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1-D CNN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E680E7-7DE6-536E-8636-9ADB5CA0E965}"/>
              </a:ext>
            </a:extLst>
          </p:cNvPr>
          <p:cNvSpPr txBox="1"/>
          <p:nvPr/>
        </p:nvSpPr>
        <p:spPr>
          <a:xfrm>
            <a:off x="7617884" y="323484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7BB0522-9AB9-3353-05CA-66072DB49D44}"/>
              </a:ext>
            </a:extLst>
          </p:cNvPr>
          <p:cNvSpPr txBox="1"/>
          <p:nvPr/>
        </p:nvSpPr>
        <p:spPr>
          <a:xfrm>
            <a:off x="7117614" y="4110415"/>
            <a:ext cx="22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(128,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61D5C1C-16E7-A76E-FF30-D184C398D5F7}"/>
              </a:ext>
            </a:extLst>
          </p:cNvPr>
          <p:cNvSpPr txBox="1"/>
          <p:nvPr/>
        </p:nvSpPr>
        <p:spPr>
          <a:xfrm>
            <a:off x="7117614" y="4488144"/>
            <a:ext cx="22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(64,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B8725C3-036F-0782-9564-FC71223E67C5}"/>
              </a:ext>
            </a:extLst>
          </p:cNvPr>
          <p:cNvSpPr txBox="1"/>
          <p:nvPr/>
        </p:nvSpPr>
        <p:spPr>
          <a:xfrm>
            <a:off x="7117614" y="4865873"/>
            <a:ext cx="22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(32,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81778D-2260-6B5A-DD36-E94181F3E35D}"/>
              </a:ext>
            </a:extLst>
          </p:cNvPr>
          <p:cNvSpPr txBox="1"/>
          <p:nvPr/>
        </p:nvSpPr>
        <p:spPr>
          <a:xfrm>
            <a:off x="7117614" y="5650120"/>
            <a:ext cx="22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(1, Linear)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DCD796-9B54-E524-4C48-DC577CCFEE74}"/>
              </a:ext>
            </a:extLst>
          </p:cNvPr>
          <p:cNvSpPr txBox="1"/>
          <p:nvPr/>
        </p:nvSpPr>
        <p:spPr>
          <a:xfrm>
            <a:off x="9536152" y="3358806"/>
            <a:ext cx="26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Conv1D (64, 3,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×2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C24EEA4-FE33-58E7-73F5-8A7346D28A5D}"/>
              </a:ext>
            </a:extLst>
          </p:cNvPr>
          <p:cNvSpPr txBox="1"/>
          <p:nvPr/>
        </p:nvSpPr>
        <p:spPr>
          <a:xfrm>
            <a:off x="9536152" y="3667770"/>
            <a:ext cx="26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F73B5F-B6DD-23E5-561F-95D6BAC52122}"/>
              </a:ext>
            </a:extLst>
          </p:cNvPr>
          <p:cNvSpPr txBox="1"/>
          <p:nvPr/>
        </p:nvSpPr>
        <p:spPr>
          <a:xfrm>
            <a:off x="9482097" y="3976223"/>
            <a:ext cx="280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Conv1D (128, 3,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×2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5A10865-FACC-C2E8-9397-D1719718FA27}"/>
              </a:ext>
            </a:extLst>
          </p:cNvPr>
          <p:cNvSpPr txBox="1"/>
          <p:nvPr/>
        </p:nvSpPr>
        <p:spPr>
          <a:xfrm>
            <a:off x="9472078" y="4706107"/>
            <a:ext cx="282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Conv1D (256, 3,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×2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11E1A9-7AB6-FDCF-A65E-ED8723136B94}"/>
              </a:ext>
            </a:extLst>
          </p:cNvPr>
          <p:cNvSpPr txBox="1"/>
          <p:nvPr/>
        </p:nvSpPr>
        <p:spPr>
          <a:xfrm>
            <a:off x="9775284" y="4332536"/>
            <a:ext cx="22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633C185-F16D-8F73-ACF6-580799B7A0AA}"/>
              </a:ext>
            </a:extLst>
          </p:cNvPr>
          <p:cNvSpPr txBox="1"/>
          <p:nvPr/>
        </p:nvSpPr>
        <p:spPr>
          <a:xfrm>
            <a:off x="9536152" y="5024004"/>
            <a:ext cx="26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88AABC7-BBD6-1FC2-BD8D-CCC1963914B6}"/>
              </a:ext>
            </a:extLst>
          </p:cNvPr>
          <p:cNvSpPr txBox="1"/>
          <p:nvPr/>
        </p:nvSpPr>
        <p:spPr>
          <a:xfrm>
            <a:off x="9536152" y="5346140"/>
            <a:ext cx="26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79E6281-2253-1B3D-ECD7-3A50D1A7BBD3}"/>
              </a:ext>
            </a:extLst>
          </p:cNvPr>
          <p:cNvSpPr txBox="1"/>
          <p:nvPr/>
        </p:nvSpPr>
        <p:spPr>
          <a:xfrm>
            <a:off x="9775284" y="5987294"/>
            <a:ext cx="22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(1, Linear)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DEB7EAC-CE68-421C-064F-6D1AF1088C58}"/>
              </a:ext>
            </a:extLst>
          </p:cNvPr>
          <p:cNvSpPr txBox="1"/>
          <p:nvPr/>
        </p:nvSpPr>
        <p:spPr>
          <a:xfrm>
            <a:off x="9775284" y="5653809"/>
            <a:ext cx="22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(128,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324303B-3547-9F5E-0959-97E3A74DA52C}"/>
              </a:ext>
            </a:extLst>
          </p:cNvPr>
          <p:cNvSpPr txBox="1"/>
          <p:nvPr/>
        </p:nvSpPr>
        <p:spPr>
          <a:xfrm>
            <a:off x="7117614" y="5253253"/>
            <a:ext cx="22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(16,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A671298-E2FB-0C79-0AAD-055E1B21F7F1}"/>
              </a:ext>
            </a:extLst>
          </p:cNvPr>
          <p:cNvSpPr txBox="1"/>
          <p:nvPr/>
        </p:nvSpPr>
        <p:spPr>
          <a:xfrm>
            <a:off x="7289365" y="2138029"/>
            <a:ext cx="4898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Optimizer: Adam, Loss: MSE,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Epochs: 100, Batch size: 256, Callbacks: 10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E90661AE-A33B-5D17-3080-D8C23BB6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41" y="1892386"/>
            <a:ext cx="2456901" cy="646232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187A549E-50CE-9CF5-421F-C96D8DEC7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41" y="3465674"/>
            <a:ext cx="2450804" cy="646232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85E610A6-F159-F18F-8337-4413387BE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0" y="1432370"/>
            <a:ext cx="2767824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6" grpId="0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DC4C83-297E-2BC6-8B05-2B2729B6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76" y="193764"/>
            <a:ext cx="1889924" cy="859611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A1DE377A-D447-AB55-6FC8-8F60F67F3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43" y="109516"/>
            <a:ext cx="3541551" cy="28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A9A88696-F68B-791E-CB14-57E85735D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692" y="3652837"/>
            <a:ext cx="3535516" cy="281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BE9A95D-3133-0D99-F674-33157FD326EB}"/>
              </a:ext>
            </a:extLst>
          </p:cNvPr>
          <p:cNvSpPr txBox="1"/>
          <p:nvPr/>
        </p:nvSpPr>
        <p:spPr>
          <a:xfrm>
            <a:off x="4527438" y="2932604"/>
            <a:ext cx="35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Random Forest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98C7E1-4161-4569-967A-E00095465193}"/>
              </a:ext>
            </a:extLst>
          </p:cNvPr>
          <p:cNvSpPr txBox="1"/>
          <p:nvPr/>
        </p:nvSpPr>
        <p:spPr>
          <a:xfrm>
            <a:off x="8395692" y="6468155"/>
            <a:ext cx="353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1-D CNN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FCDE854C-2B24-3711-59BB-3C460C0BA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38" y="3678087"/>
            <a:ext cx="3541555" cy="282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0B27443-EBF4-6568-7621-DCA3E4F4563E}"/>
              </a:ext>
            </a:extLst>
          </p:cNvPr>
          <p:cNvSpPr txBox="1"/>
          <p:nvPr/>
        </p:nvSpPr>
        <p:spPr>
          <a:xfrm>
            <a:off x="4527439" y="6493405"/>
            <a:ext cx="354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ANN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25B21AAC-5249-234D-4571-7D28E0226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692" y="84266"/>
            <a:ext cx="3541551" cy="28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755ED88-B589-4F60-A8CE-83938C3A1228}"/>
              </a:ext>
            </a:extLst>
          </p:cNvPr>
          <p:cNvSpPr txBox="1"/>
          <p:nvPr/>
        </p:nvSpPr>
        <p:spPr>
          <a:xfrm>
            <a:off x="8389651" y="2929640"/>
            <a:ext cx="354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Light GBM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36B2A4F4-D9BD-429A-8BC5-9200E1BFB942}"/>
              </a:ext>
            </a:extLst>
          </p:cNvPr>
          <p:cNvSpPr/>
          <p:nvPr/>
        </p:nvSpPr>
        <p:spPr>
          <a:xfrm>
            <a:off x="7239568" y="2569398"/>
            <a:ext cx="829425" cy="767535"/>
          </a:xfrm>
          <a:custGeom>
            <a:avLst/>
            <a:gdLst>
              <a:gd name="T0" fmla="*/ 1850 w 16070"/>
              <a:gd name="T1" fmla="*/ 6021 h 13625"/>
              <a:gd name="T2" fmla="*/ 5500 w 16070"/>
              <a:gd name="T3" fmla="*/ 8928 h 13625"/>
              <a:gd name="T4" fmla="*/ 14586 w 16070"/>
              <a:gd name="T5" fmla="*/ 557 h 13625"/>
              <a:gd name="T6" fmla="*/ 15728 w 16070"/>
              <a:gd name="T7" fmla="*/ 435 h 13625"/>
              <a:gd name="T8" fmla="*/ 15657 w 16070"/>
              <a:gd name="T9" fmla="*/ 1516 h 13625"/>
              <a:gd name="T10" fmla="*/ 6171 w 16070"/>
              <a:gd name="T11" fmla="*/ 12630 h 13625"/>
              <a:gd name="T12" fmla="*/ 4580 w 16070"/>
              <a:gd name="T13" fmla="*/ 12619 h 13625"/>
              <a:gd name="T14" fmla="*/ 486 w 16070"/>
              <a:gd name="T15" fmla="*/ 7091 h 13625"/>
              <a:gd name="T16" fmla="*/ 608 w 16070"/>
              <a:gd name="T17" fmla="*/ 5894 h 13625"/>
              <a:gd name="T18" fmla="*/ 1850 w 16070"/>
              <a:gd name="T19" fmla="*/ 6021 h 13625"/>
              <a:gd name="T20" fmla="*/ 1850 w 16070"/>
              <a:gd name="T21" fmla="*/ 6021 h 13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070" h="13625">
                <a:moveTo>
                  <a:pt x="1850" y="6021"/>
                </a:moveTo>
                <a:lnTo>
                  <a:pt x="5500" y="8928"/>
                </a:lnTo>
                <a:lnTo>
                  <a:pt x="14586" y="557"/>
                </a:lnTo>
                <a:cubicBezTo>
                  <a:pt x="14586" y="557"/>
                  <a:pt x="15196" y="0"/>
                  <a:pt x="15728" y="435"/>
                </a:cubicBezTo>
                <a:cubicBezTo>
                  <a:pt x="15887" y="566"/>
                  <a:pt x="16070" y="936"/>
                  <a:pt x="15657" y="1516"/>
                </a:cubicBezTo>
                <a:lnTo>
                  <a:pt x="6171" y="12630"/>
                </a:lnTo>
                <a:cubicBezTo>
                  <a:pt x="6171" y="12630"/>
                  <a:pt x="5443" y="13625"/>
                  <a:pt x="4580" y="12619"/>
                </a:cubicBezTo>
                <a:lnTo>
                  <a:pt x="486" y="7091"/>
                </a:lnTo>
                <a:cubicBezTo>
                  <a:pt x="486" y="7091"/>
                  <a:pt x="0" y="6343"/>
                  <a:pt x="608" y="5894"/>
                </a:cubicBezTo>
                <a:cubicBezTo>
                  <a:pt x="813" y="5743"/>
                  <a:pt x="1279" y="5509"/>
                  <a:pt x="1850" y="6021"/>
                </a:cubicBezTo>
                <a:close/>
                <a:moveTo>
                  <a:pt x="1850" y="6021"/>
                </a:move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FE8A6B9-1406-104F-20E8-4236266E406A}"/>
              </a:ext>
            </a:extLst>
          </p:cNvPr>
          <p:cNvSpPr/>
          <p:nvPr/>
        </p:nvSpPr>
        <p:spPr>
          <a:xfrm>
            <a:off x="216883" y="1494328"/>
            <a:ext cx="3777747" cy="4867246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ECAF58-7A2F-DC09-7D44-4CB4E43FC579}"/>
              </a:ext>
            </a:extLst>
          </p:cNvPr>
          <p:cNvSpPr txBox="1"/>
          <p:nvPr/>
        </p:nvSpPr>
        <p:spPr>
          <a:xfrm>
            <a:off x="498585" y="1494328"/>
            <a:ext cx="3214342" cy="42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(Root Mean Square Error)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(Mean Absolute Error)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39B552-EB95-93FE-C101-ECF25D650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66" y="3292630"/>
            <a:ext cx="3154020" cy="5558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D77981-4D7A-ED36-DAD3-8E0EA04267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66" y="5409528"/>
            <a:ext cx="2824634" cy="47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2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DC4C83-297E-2BC6-8B05-2B2729B6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76" y="193764"/>
            <a:ext cx="1889924" cy="8596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116E61-EC46-F91D-AF03-2374A6B7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8" y="2159885"/>
            <a:ext cx="5026276" cy="345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24240C-0481-3AA5-7A8D-0A02EC6E5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" y="2159885"/>
            <a:ext cx="5149583" cy="34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439C0F-2DC0-3F71-48F8-E86A372AEAFF}"/>
              </a:ext>
            </a:extLst>
          </p:cNvPr>
          <p:cNvSpPr txBox="1"/>
          <p:nvPr/>
        </p:nvSpPr>
        <p:spPr>
          <a:xfrm>
            <a:off x="539496" y="5796436"/>
            <a:ext cx="514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Intrinsic feature importance score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BEF3CA-2E5A-0C7C-9370-5A8CB8C28E18}"/>
              </a:ext>
            </a:extLst>
          </p:cNvPr>
          <p:cNvSpPr txBox="1"/>
          <p:nvPr/>
        </p:nvSpPr>
        <p:spPr>
          <a:xfrm>
            <a:off x="6502921" y="5796436"/>
            <a:ext cx="514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Permutation feature importance score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E60FBC-94ED-3787-D249-8A0BAC83B629}"/>
              </a:ext>
            </a:extLst>
          </p:cNvPr>
          <p:cNvSpPr txBox="1"/>
          <p:nvPr/>
        </p:nvSpPr>
        <p:spPr>
          <a:xfrm>
            <a:off x="6205731" y="393024"/>
            <a:ext cx="6556761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Latitude, longitude  (location)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 12, 11  (short wave infrared)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F5BC89-1349-0E7F-D10D-61B39DDDF5CE}"/>
              </a:ext>
            </a:extLst>
          </p:cNvPr>
          <p:cNvSpPr txBox="1"/>
          <p:nvPr/>
        </p:nvSpPr>
        <p:spPr>
          <a:xfrm>
            <a:off x="2635785" y="649616"/>
            <a:ext cx="334845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important features: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DF0DDC9-BB2D-C08A-4E06-164FD1E8289A}"/>
              </a:ext>
            </a:extLst>
          </p:cNvPr>
          <p:cNvSpPr/>
          <p:nvPr/>
        </p:nvSpPr>
        <p:spPr>
          <a:xfrm>
            <a:off x="2479912" y="325793"/>
            <a:ext cx="8806924" cy="145516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07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4574CC-688D-B21F-D3E5-0F549306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953" y="184799"/>
            <a:ext cx="2420322" cy="8596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BAAF94-35A0-1D1D-5331-BDFCF22DC7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" y="1247012"/>
            <a:ext cx="6348319" cy="46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B546F4-F6EA-3059-35C8-7A8967A86AF8}"/>
              </a:ext>
            </a:extLst>
          </p:cNvPr>
          <p:cNvSpPr txBox="1"/>
          <p:nvPr/>
        </p:nvSpPr>
        <p:spPr>
          <a:xfrm>
            <a:off x="231981" y="6024510"/>
            <a:ext cx="634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10 m resolution forest aboveground biomass map</a:t>
            </a:r>
          </a:p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of Northeast China for the year 2022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3E0D154-2BE9-EE6E-1F80-31209F2DB528}"/>
              </a:ext>
            </a:extLst>
          </p:cNvPr>
          <p:cNvSpPr/>
          <p:nvPr/>
        </p:nvSpPr>
        <p:spPr>
          <a:xfrm>
            <a:off x="8030967" y="1241855"/>
            <a:ext cx="3929053" cy="4671266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 descr="🤔 Thinking Face emoji Meaning | Dictionary.com">
            <a:extLst>
              <a:ext uri="{FF2B5EF4-FFF2-40B4-BE49-F238E27FC236}">
                <a16:creationId xmlns:a16="http://schemas.microsoft.com/office/drawing/2014/main" id="{E295346F-615E-6487-8AE6-D07CC835E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65" y="3188432"/>
            <a:ext cx="481136" cy="48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A1F57AD5-E169-A85C-8BE5-9DB3E78DAFB7}"/>
              </a:ext>
            </a:extLst>
          </p:cNvPr>
          <p:cNvSpPr/>
          <p:nvPr/>
        </p:nvSpPr>
        <p:spPr>
          <a:xfrm>
            <a:off x="6820976" y="3669568"/>
            <a:ext cx="969314" cy="3765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CB76E46-783A-78F4-506F-B700FA75494E}"/>
              </a:ext>
            </a:extLst>
          </p:cNvPr>
          <p:cNvSpPr/>
          <p:nvPr/>
        </p:nvSpPr>
        <p:spPr>
          <a:xfrm>
            <a:off x="2587752" y="1728216"/>
            <a:ext cx="996696" cy="64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17AB53-3E27-4AB0-D010-8E43655F0957}"/>
              </a:ext>
            </a:extLst>
          </p:cNvPr>
          <p:cNvSpPr txBox="1"/>
          <p:nvPr/>
        </p:nvSpPr>
        <p:spPr>
          <a:xfrm>
            <a:off x="8302752" y="1570647"/>
            <a:ext cx="3419524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Strip effect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evaluation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 map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space and time dimension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auxiliary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of GEDI L4A</a:t>
            </a:r>
          </a:p>
        </p:txBody>
      </p:sp>
    </p:spTree>
    <p:extLst>
      <p:ext uri="{BB962C8B-B14F-4D97-AF65-F5344CB8AC3E}">
        <p14:creationId xmlns:p14="http://schemas.microsoft.com/office/powerpoint/2010/main" val="7689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FULL_TEXT_BEAUTIFY_COPY_ID" val="15099520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木月的小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548</Words>
  <Application>Microsoft Office PowerPoint</Application>
  <PresentationFormat>宽屏</PresentationFormat>
  <Paragraphs>150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Bodoni</vt:lpstr>
      <vt:lpstr>等线</vt:lpstr>
      <vt:lpstr>等线 Light</vt:lpstr>
      <vt:lpstr>Arial</vt:lpstr>
      <vt:lpstr>Calibri</vt:lpstr>
      <vt:lpstr>Times New Roman</vt:lpstr>
      <vt:lpstr>Wingdings</vt:lpstr>
      <vt:lpstr>Office 主题​​</vt:lpstr>
      <vt:lpstr>木月的小店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Jerry Fan</dc:creator>
  <cp:lastModifiedBy>Jerry Fan</cp:lastModifiedBy>
  <cp:revision>35</cp:revision>
  <dcterms:created xsi:type="dcterms:W3CDTF">2023-11-26T13:26:10Z</dcterms:created>
  <dcterms:modified xsi:type="dcterms:W3CDTF">2023-12-15T12:28:23Z</dcterms:modified>
</cp:coreProperties>
</file>